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2" r:id="rId1"/>
  </p:sldMasterIdLst>
  <p:sldIdLst>
    <p:sldId id="256" r:id="rId2"/>
    <p:sldId id="279" r:id="rId3"/>
    <p:sldId id="271" r:id="rId4"/>
    <p:sldId id="273" r:id="rId5"/>
    <p:sldId id="282" r:id="rId6"/>
    <p:sldId id="274" r:id="rId7"/>
    <p:sldId id="276" r:id="rId8"/>
    <p:sldId id="277" r:id="rId9"/>
    <p:sldId id="275" r:id="rId10"/>
    <p:sldId id="27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4"/>
    <a:srgbClr val="428CDF"/>
    <a:srgbClr val="0082D2"/>
    <a:srgbClr val="E1E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5928"/>
  </p:normalViewPr>
  <p:slideViewPr>
    <p:cSldViewPr snapToGrid="0">
      <p:cViewPr varScale="1">
        <p:scale>
          <a:sx n="109" d="100"/>
          <a:sy n="109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23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35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6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1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64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52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9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1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06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158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4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87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8912" y="2894611"/>
            <a:ext cx="8251422" cy="92053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Портал Бизнес-навигатора МСП</a:t>
            </a:r>
            <a:endParaRPr lang="ru-RU" sz="4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3" y="2659552"/>
            <a:ext cx="1390649" cy="1390649"/>
          </a:xfrm>
          <a:prstGeom prst="rect">
            <a:avLst/>
          </a:prstGeom>
        </p:spPr>
      </p:pic>
      <p:pic>
        <p:nvPicPr>
          <p:cNvPr id="9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7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957583"/>
            <a:ext cx="3189316" cy="5143959"/>
          </a:xfrm>
        </p:spPr>
        <p:txBody>
          <a:bodyPr anchor="t" anchorCtr="0">
            <a:normAutofit fontScale="90000"/>
          </a:bodyPr>
          <a:lstStyle/>
          <a:p>
            <a:r>
              <a:rPr lang="ru-RU" sz="2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Что такое Портал Бизнес-навигатора МСП?</a:t>
            </a:r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Онлайн-ресурс, </a:t>
            </a:r>
            <a:r>
              <a:rPr lang="ru-RU" sz="1600" spc="0" dirty="0">
                <a:latin typeface="Arial Narrow" panose="020B0606020202030204" pitchFamily="34" charset="0"/>
                <a:cs typeface="Arial" panose="020B0604020202020204" pitchFamily="34" charset="0"/>
              </a:rPr>
              <a:t>разработанный Корпорацией </a:t>
            </a:r>
            <a:r>
              <a:rPr lang="ru-RU" sz="16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МСП для </a:t>
            </a:r>
            <a:r>
              <a:rPr lang="ru-RU" sz="1600" spc="0" dirty="0">
                <a:latin typeface="Arial Narrow" panose="020B0606020202030204" pitchFamily="34" charset="0"/>
                <a:cs typeface="Arial" panose="020B0604020202020204" pitchFamily="34" charset="0"/>
              </a:rPr>
              <a:t>поддержки </a:t>
            </a:r>
            <a:r>
              <a:rPr lang="ru-RU" sz="16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предпринимателей</a:t>
            </a:r>
            <a:r>
              <a:rPr lang="en-US" sz="16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и тех, кто хочет открыть свое дело</a:t>
            </a:r>
            <a:br>
              <a:rPr lang="ru-RU" sz="16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spc="0" dirty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600" spc="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300" b="1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Более 30 </a:t>
            </a:r>
            <a: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бесплатных сервисов для бизнеса</a:t>
            </a:r>
            <a:r>
              <a:rPr lang="ru-RU" sz="16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6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spc="0" dirty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600" spc="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2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Портал абсолютно бесплатный, для доступа к сервисам требуется регистрация </a:t>
            </a:r>
            <a:br>
              <a:rPr lang="ru-RU" sz="12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200" spc="0" dirty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200" spc="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2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Запущен </a:t>
            </a:r>
            <a:r>
              <a:rPr lang="ru-RU" sz="1200" spc="0" dirty="0">
                <a:latin typeface="Arial Narrow" panose="020B0606020202030204" pitchFamily="34" charset="0"/>
                <a:cs typeface="Arial" panose="020B0604020202020204" pitchFamily="34" charset="0"/>
              </a:rPr>
              <a:t>в январе </a:t>
            </a:r>
            <a:r>
              <a:rPr lang="ru-RU" sz="12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2017 года</a:t>
            </a:r>
            <a:br>
              <a:rPr lang="ru-RU" sz="12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300" spc="0" dirty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300" spc="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300" spc="0" dirty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300" spc="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3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200" spc="0" dirty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200" spc="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200" spc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                                           </a:t>
            </a:r>
            <a:r>
              <a:rPr lang="en-US" sz="6000" u="sng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en-US" sz="6000" u="sng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60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</a:t>
            </a:r>
            <a:r>
              <a:rPr lang="en-US" sz="6000" u="sng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smbn.ru</a:t>
            </a:r>
            <a:endParaRPr lang="ru-RU" sz="1600" u="sng" dirty="0">
              <a:solidFill>
                <a:schemeClr val="accent3">
                  <a:lumMod val="20000"/>
                  <a:lumOff val="8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574" y="748146"/>
            <a:ext cx="7024481" cy="5875912"/>
          </a:xfrm>
          <a:prstGeom prst="rect">
            <a:avLst/>
          </a:prstGeom>
        </p:spPr>
      </p:pic>
      <p:pic>
        <p:nvPicPr>
          <p:cNvPr id="1026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4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957583"/>
            <a:ext cx="3147753" cy="5143959"/>
          </a:xfrm>
        </p:spPr>
        <p:txBody>
          <a:bodyPr anchor="t" anchorCtr="0">
            <a:normAutofit/>
          </a:bodyPr>
          <a:lstStyle/>
          <a:p>
            <a:r>
              <a:rPr lang="ru-RU" sz="2000" u="sng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2000" u="sng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endParaRPr lang="ru-RU" sz="2000" u="sng" dirty="0">
              <a:solidFill>
                <a:schemeClr val="accent3">
                  <a:lumMod val="20000"/>
                  <a:lumOff val="8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911" y="648393"/>
            <a:ext cx="5593161" cy="5611380"/>
          </a:xfrm>
          <a:prstGeom prst="rect">
            <a:avLst/>
          </a:prstGeom>
        </p:spPr>
      </p:pic>
      <p:pic>
        <p:nvPicPr>
          <p:cNvPr id="5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  <p:sp>
        <p:nvSpPr>
          <p:cNvPr id="7" name="Надпись 2"/>
          <p:cNvSpPr txBox="1">
            <a:spLocks noChangeArrowheads="1"/>
          </p:cNvSpPr>
          <p:nvPr/>
        </p:nvSpPr>
        <p:spPr bwMode="auto">
          <a:xfrm>
            <a:off x="210590" y="1195619"/>
            <a:ext cx="2715491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</a:rPr>
              <a:t>Сервисы по поиску закупок, проверке контрагентов, продвижению в Интернете, поиску рекомендаций и жизненных кейсов доступны для жителей всех регионов </a:t>
            </a:r>
            <a:b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</a:rPr>
              <a:t>Функции </a:t>
            </a:r>
            <a:r>
              <a:rPr lang="ru-RU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геомаркетинговой</a:t>
            </a:r>
            <a: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информационно-аналитической системы доступны в 171 городе </a:t>
            </a:r>
            <a:r>
              <a:rPr lang="ru-RU" sz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РФ</a:t>
            </a:r>
            <a:endParaRPr lang="ru-RU" sz="11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37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77692"/>
            <a:ext cx="3712673" cy="828788"/>
          </a:xfrm>
        </p:spPr>
        <p:txBody>
          <a:bodyPr anchor="t" anchorCtr="0">
            <a:normAutofit fontScale="90000"/>
          </a:bodyPr>
          <a:lstStyle/>
          <a:p>
            <a:r>
              <a:rPr lang="ru-RU" sz="26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Геомаркетинговая</a:t>
            </a:r>
            <a:r>
              <a:rPr lang="ru-RU" sz="2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платформа «Бизнес-навигатор МСП»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071" y="1040710"/>
            <a:ext cx="7938817" cy="4600688"/>
          </a:xfrm>
          <a:prstGeom prst="rect">
            <a:avLst/>
          </a:prstGeom>
        </p:spPr>
      </p:pic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337652" y="1885900"/>
            <a:ext cx="2605053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Найдите в своем городе самые </a:t>
            </a:r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перспективные </a:t>
            </a: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бизнеса районы </a:t>
            </a:r>
          </a:p>
          <a:p>
            <a:r>
              <a:rPr lang="ru-RU" sz="10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Покажем спрос и предложение именно на ваши продукты и услуги в разных районах вашего </a:t>
            </a:r>
            <a:r>
              <a:rPr lang="ru-RU" sz="1000" dirty="0" smtClean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города</a:t>
            </a:r>
          </a:p>
          <a:p>
            <a:endParaRPr lang="ru-RU" sz="1100" dirty="0">
              <a:solidFill>
                <a:schemeClr val="bg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Узнайте всё о конкурентах </a:t>
            </a:r>
          </a:p>
          <a:p>
            <a:r>
              <a:rPr lang="ru-RU" sz="10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Интерактивная карта содержит информацию о ваших конкурентах и поможет посчитать, сколько клиентов вы можете привлечь </a:t>
            </a:r>
            <a:endParaRPr lang="ru-RU" sz="1000" dirty="0" smtClean="0">
              <a:solidFill>
                <a:schemeClr val="bg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Рассчитайте бизнес-план</a:t>
            </a:r>
          </a:p>
          <a:p>
            <a:r>
              <a:rPr lang="ru-RU" sz="10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Подскажем, сколько денег нужно вложить на старте, какое оборудование купить, на какую прибыль рассчитывать и где искать поставщиков </a:t>
            </a:r>
            <a:endParaRPr lang="ru-RU" sz="1000" dirty="0" smtClean="0">
              <a:solidFill>
                <a:schemeClr val="bg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spcAft>
                <a:spcPts val="600"/>
              </a:spcAft>
            </a:pPr>
            <a:endParaRPr lang="ru-RU" sz="1100" dirty="0" smtClean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solidFill>
                  <a:srgbClr val="262626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77692"/>
            <a:ext cx="3712673" cy="828788"/>
          </a:xfrm>
        </p:spPr>
        <p:txBody>
          <a:bodyPr anchor="t" anchorCtr="0">
            <a:normAutofit fontScale="90000"/>
          </a:bodyPr>
          <a:lstStyle/>
          <a:p>
            <a:r>
              <a:rPr lang="ru-RU" sz="26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Геомаркетинговая</a:t>
            </a:r>
            <a:r>
              <a:rPr lang="ru-RU" sz="2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платформа «Бизнес-навигатор МСП»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/>
          </a:p>
        </p:txBody>
      </p:sp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279464" y="1630048"/>
            <a:ext cx="2546864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endParaRPr lang="ru-RU" sz="1100" dirty="0">
              <a:solidFill>
                <a:schemeClr val="bg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Выберите правильное место для вашего бизнеса</a:t>
            </a:r>
          </a:p>
          <a:p>
            <a:r>
              <a:rPr lang="ru-RU" sz="1000" dirty="0" smtClean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Коммерческая и государственная недвижимость в аренду и на продажу – на одной карте </a:t>
            </a:r>
            <a:r>
              <a:rPr lang="ru-RU" sz="1000" dirty="0" smtClean="0">
                <a:solidFill>
                  <a:srgbClr val="262626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endParaRPr lang="ru-RU" sz="1000" dirty="0" smtClean="0">
              <a:solidFill>
                <a:srgbClr val="262626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00" dirty="0" smtClean="0">
              <a:solidFill>
                <a:srgbClr val="262626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Узнайте всё о видах поддержки малого бизнеса в вашем городе</a:t>
            </a:r>
            <a:endParaRPr lang="ru-RU" sz="12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Расскажем, как записаться на бесплатную консультацию или программу обучения, получить имущественную поддержку </a:t>
            </a:r>
            <a:endParaRPr lang="ru-RU" sz="1000" dirty="0" smtClean="0">
              <a:solidFill>
                <a:schemeClr val="bg1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sz="1100" dirty="0" smtClean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Найдите свой банк для бизнеса</a:t>
            </a:r>
            <a:endParaRPr lang="ru-RU" sz="1100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Выберите лучшие условия и программы -  где оформить гарантию и получить кредит</a:t>
            </a:r>
            <a:endParaRPr lang="ru-RU" sz="10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-1" t="7038" r="-139" b="3827"/>
          <a:stretch/>
        </p:blipFill>
        <p:spPr>
          <a:xfrm>
            <a:off x="3548046" y="1205344"/>
            <a:ext cx="8151792" cy="428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8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73" y="950370"/>
            <a:ext cx="3105149" cy="480519"/>
          </a:xfrm>
        </p:spPr>
        <p:txBody>
          <a:bodyPr anchor="t" anchorCtr="0">
            <a:normAutofit fontScale="90000"/>
          </a:bodyPr>
          <a:lstStyle/>
          <a:p>
            <a:r>
              <a:rPr lang="en-US" sz="27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B2B</a:t>
            </a:r>
            <a:r>
              <a:rPr lang="ru-RU" sz="27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-сервисы платформы «ТАСС-Бизнес»  </a:t>
            </a:r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395200" y="1686618"/>
            <a:ext cx="2697135" cy="4347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Сделайте госкомпании своими клиентами</a:t>
            </a:r>
          </a:p>
          <a:p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Удобный поиск и просмотр более 11 000 000 объявлений о планах закупок. Следите за обновлениями, выбирайте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подходящие, настройте ежедневные уведомления о новых торгах по вашему профилю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400" dirty="0">
                <a:latin typeface="Arial Narrow" panose="020B0606020202030204" pitchFamily="34" charset="0"/>
              </a:rPr>
              <a:t> </a:t>
            </a:r>
            <a:endParaRPr lang="ru-RU" sz="1400" dirty="0" smtClean="0">
              <a:latin typeface="Arial Narrow" panose="020B0606020202030204" pitchFamily="34" charset="0"/>
            </a:endParaRPr>
          </a:p>
          <a:p>
            <a:r>
              <a:rPr lang="ru-RU" sz="1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Найдите новых партнеров и поставщиков онлайн</a:t>
            </a:r>
            <a:endParaRPr lang="ru-RU" sz="1400" dirty="0">
              <a:solidFill>
                <a:schemeClr val="accent2">
                  <a:lumMod val="20000"/>
                  <a:lumOff val="8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Разместите объявления о своей продукции и услугах, найдите интересные вам компании</a:t>
            </a:r>
          </a:p>
          <a:p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Работайте только с надежными партнерами</a:t>
            </a:r>
            <a:endParaRPr lang="ru-RU" sz="1400" dirty="0">
              <a:solidFill>
                <a:schemeClr val="accent2">
                  <a:lumMod val="20000"/>
                  <a:lumOff val="8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Проверяйте добросовестность контрагентов по 12 параметрам бесплатно 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sz="1400" dirty="0">
              <a:latin typeface="Arial Narrow" panose="020B0606020202030204" pitchFamily="34" charset="0"/>
            </a:endParaRPr>
          </a:p>
          <a:p>
            <a:r>
              <a:rPr lang="ru-RU" sz="1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Аналитика </a:t>
            </a:r>
            <a:r>
              <a:rPr lang="ru-RU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и маркетинговые исследования бесплатно</a:t>
            </a:r>
          </a:p>
          <a:p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Подробные отчеты о различных сегментах рынка, ваших клиентах и спросе на ваши товары и услуги </a:t>
            </a:r>
          </a:p>
        </p:txBody>
      </p:sp>
      <p:pic>
        <p:nvPicPr>
          <p:cNvPr id="5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933" y="880638"/>
            <a:ext cx="5307084" cy="521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50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45" y="950370"/>
            <a:ext cx="3287683" cy="869252"/>
          </a:xfrm>
        </p:spPr>
        <p:txBody>
          <a:bodyPr anchor="t" anchorCtr="0">
            <a:normAutofit/>
          </a:bodyPr>
          <a:lstStyle/>
          <a:p>
            <a:r>
              <a:rPr lang="ru-RU" sz="27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Продвижение бизнеса в интернете с «Потоком»</a:t>
            </a:r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438495" y="1943190"/>
            <a:ext cx="253538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Получите рост бизнеса уже сегодня</a:t>
            </a:r>
          </a:p>
          <a:p>
            <a:endParaRPr lang="ru-RU" sz="14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Создайте </a:t>
            </a:r>
            <a:r>
              <a:rPr lang="ru-RU" sz="1400" dirty="0">
                <a:solidFill>
                  <a:schemeClr val="bg1"/>
                </a:solidFill>
                <a:latin typeface="Arial Narrow" panose="020B0606020202030204" pitchFamily="34" charset="0"/>
              </a:rPr>
              <a:t>сайт самостоятельно</a:t>
            </a:r>
            <a:r>
              <a:rPr lang="ru-R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Привлекайте </a:t>
            </a:r>
            <a:r>
              <a:rPr lang="ru-RU" sz="1400" dirty="0">
                <a:solidFill>
                  <a:schemeClr val="bg1"/>
                </a:solidFill>
                <a:latin typeface="Arial Narrow" panose="020B0606020202030204" pitchFamily="34" charset="0"/>
              </a:rPr>
              <a:t>новых клиентов, запустив автоматическое продвижение в интернете</a:t>
            </a:r>
            <a:r>
              <a:rPr lang="ru-R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Управляйте </a:t>
            </a:r>
            <a:r>
              <a:rPr lang="ru-RU" sz="1400" dirty="0">
                <a:solidFill>
                  <a:schemeClr val="bg1"/>
                </a:solidFill>
                <a:latin typeface="Arial Narrow" panose="020B0606020202030204" pitchFamily="34" charset="0"/>
              </a:rPr>
              <a:t>рекламой и анализируйте статистику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8749" y="759176"/>
            <a:ext cx="6404488" cy="5337073"/>
          </a:xfrm>
          <a:prstGeom prst="rect">
            <a:avLst/>
          </a:prstGeom>
        </p:spPr>
      </p:pic>
      <p:pic>
        <p:nvPicPr>
          <p:cNvPr id="5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230132"/>
            <a:ext cx="3105149" cy="480519"/>
          </a:xfrm>
        </p:spPr>
        <p:txBody>
          <a:bodyPr anchor="t" anchorCtr="0">
            <a:normAutofit/>
          </a:bodyPr>
          <a:lstStyle/>
          <a:p>
            <a:r>
              <a:rPr lang="ru-RU" sz="27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РУФЕРМА.рф</a:t>
            </a:r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310914" y="1857590"/>
            <a:ext cx="2535382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Платформа, где сельхозпроизводители могут представить свою продукцию и напрямую найти клиентов</a:t>
            </a:r>
          </a:p>
          <a:p>
            <a:endParaRPr lang="ru-RU" sz="1400" dirty="0">
              <a:solidFill>
                <a:schemeClr val="accent2">
                  <a:lumMod val="20000"/>
                  <a:lumOff val="8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Возможность для сельскохозяйственного кооператива создать свой сайт и онлайн-каталог продукции</a:t>
            </a:r>
          </a:p>
          <a:p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Широкий выбор продукции кооперативов и фермеров для потребителей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Свежие, натуральные, местные продукты по оптовым ценам – в каждом регионе</a:t>
            </a:r>
          </a:p>
          <a:p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Сквозной поиск по региону/виду продукции</a:t>
            </a:r>
          </a:p>
          <a:p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Единый каталог мер поддержки сельхозкооперативов</a:t>
            </a:r>
          </a:p>
          <a:p>
            <a:endParaRPr lang="ru-RU" sz="1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sz="1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ru-RU" sz="1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9786" t="10540" r="31071" b="4889"/>
          <a:stretch/>
        </p:blipFill>
        <p:spPr>
          <a:xfrm>
            <a:off x="7480425" y="950370"/>
            <a:ext cx="4147261" cy="4793725"/>
          </a:xfrm>
          <a:prstGeom prst="rect">
            <a:avLst/>
          </a:prstGeom>
        </p:spPr>
      </p:pic>
      <p:pic>
        <p:nvPicPr>
          <p:cNvPr id="8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3701130" y="810763"/>
            <a:ext cx="3690853" cy="5182101"/>
            <a:chOff x="3701130" y="1176551"/>
            <a:chExt cx="3690853" cy="51821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5"/>
            <a:srcRect t="3333" r="833" b="10165"/>
            <a:stretch/>
          </p:blipFill>
          <p:spPr>
            <a:xfrm>
              <a:off x="3701130" y="1176551"/>
              <a:ext cx="3690853" cy="1810965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6"/>
            <a:srcRect t="15596" r="833" b="11400"/>
            <a:stretch/>
          </p:blipFill>
          <p:spPr>
            <a:xfrm>
              <a:off x="3701130" y="2987516"/>
              <a:ext cx="3690853" cy="1528379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7"/>
            <a:srcRect t="8193" r="1065" b="3992"/>
            <a:stretch/>
          </p:blipFill>
          <p:spPr>
            <a:xfrm>
              <a:off x="3701130" y="4515895"/>
              <a:ext cx="3690853" cy="18427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934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73" y="950370"/>
            <a:ext cx="3105149" cy="1335630"/>
          </a:xfrm>
        </p:spPr>
        <p:txBody>
          <a:bodyPr anchor="t" anchorCtr="0">
            <a:normAutofit fontScale="90000"/>
          </a:bodyPr>
          <a:lstStyle/>
          <a:p>
            <a:r>
              <a:rPr lang="ru-RU" sz="27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«</a:t>
            </a:r>
            <a:r>
              <a:rPr lang="ru-RU" sz="2700" dirty="0">
                <a:latin typeface="Arial Narrow" panose="020B0606020202030204" pitchFamily="34" charset="0"/>
                <a:cs typeface="Arial" panose="020B0604020202020204" pitchFamily="34" charset="0"/>
              </a:rPr>
              <a:t>Жизненные ситуации</a:t>
            </a:r>
            <a:r>
              <a:rPr lang="ru-RU" sz="27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»: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700" dirty="0"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lang="ru-RU" sz="27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екомендации для предпринимателей</a:t>
            </a:r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242237" y="2109894"/>
            <a:ext cx="29116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E1E6E0"/>
                </a:solidFill>
                <a:latin typeface="Arial Narrow" panose="020B0606020202030204" pitchFamily="34" charset="0"/>
              </a:rPr>
              <a:t>Г</a:t>
            </a:r>
            <a:r>
              <a:rPr lang="ru-RU" sz="1200" dirty="0" smtClean="0">
                <a:solidFill>
                  <a:srgbClr val="E1E6E0"/>
                </a:solidFill>
                <a:latin typeface="Arial Narrow" panose="020B0606020202030204" pitchFamily="34" charset="0"/>
              </a:rPr>
              <a:t>отовые решения </a:t>
            </a:r>
            <a:r>
              <a:rPr lang="ru-RU" sz="1200" dirty="0">
                <a:solidFill>
                  <a:srgbClr val="E1E6E0"/>
                </a:solidFill>
                <a:latin typeface="Arial Narrow" panose="020B0606020202030204" pitchFamily="34" charset="0"/>
              </a:rPr>
              <a:t>и ответы на юридические, финансовые и кадровые </a:t>
            </a:r>
            <a:r>
              <a:rPr lang="ru-RU" sz="1200" dirty="0" smtClean="0">
                <a:solidFill>
                  <a:srgbClr val="E1E6E0"/>
                </a:solidFill>
                <a:latin typeface="Arial Narrow" panose="020B0606020202030204" pitchFamily="34" charset="0"/>
              </a:rPr>
              <a:t>вопросы.  </a:t>
            </a:r>
          </a:p>
          <a:p>
            <a:endParaRPr lang="ru-RU" sz="1050" dirty="0">
              <a:latin typeface="Arial Narrow" panose="020B0606020202030204" pitchFamily="34" charset="0"/>
            </a:endParaRPr>
          </a:p>
          <a:p>
            <a:pPr lvl="0"/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Информация о </a:t>
            </a:r>
            <a:r>
              <a:rPr lang="ru-RU" sz="105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проверках налоговых органов и других ведомств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– как подготовиться </a:t>
            </a:r>
          </a:p>
          <a:p>
            <a:pPr lvl="0"/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Пошаговые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инструкции для </a:t>
            </a:r>
            <a:r>
              <a:rPr lang="ru-RU" sz="1050" b="1" dirty="0">
                <a:solidFill>
                  <a:schemeClr val="bg1"/>
                </a:solidFill>
                <a:latin typeface="Arial Narrow" panose="020B0606020202030204" pitchFamily="34" charset="0"/>
              </a:rPr>
              <a:t>90 видов бизнеса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pPr lvl="0"/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Интерактивные </a:t>
            </a:r>
            <a:r>
              <a:rPr lang="ru-RU" sz="1050" b="1" dirty="0">
                <a:solidFill>
                  <a:schemeClr val="bg1"/>
                </a:solidFill>
                <a:latin typeface="Arial Narrow" panose="020B0606020202030204" pitchFamily="34" charset="0"/>
              </a:rPr>
              <a:t>чек-листы и тесты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 </a:t>
            </a:r>
          </a:p>
          <a:p>
            <a:pPr lvl="0"/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Более </a:t>
            </a:r>
            <a:r>
              <a:rPr lang="ru-RU" sz="1050" b="1" dirty="0">
                <a:solidFill>
                  <a:schemeClr val="bg1"/>
                </a:solidFill>
                <a:latin typeface="Arial Narrow" panose="020B0606020202030204" pitchFamily="34" charset="0"/>
              </a:rPr>
              <a:t>100 шаблонов документов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 с пояснениями для каждого вида бизнеса. </a:t>
            </a: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/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Бесплатный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доступ к </a:t>
            </a:r>
            <a:r>
              <a:rPr lang="ru-RU" sz="1050" b="1" dirty="0">
                <a:solidFill>
                  <a:schemeClr val="bg1"/>
                </a:solidFill>
                <a:latin typeface="Arial Narrow" panose="020B0606020202030204" pitchFamily="34" charset="0"/>
              </a:rPr>
              <a:t>20,5 миллионам документов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 </a:t>
            </a:r>
          </a:p>
          <a:p>
            <a:pPr lvl="0"/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Полный перечень</a:t>
            </a:r>
            <a:r>
              <a:rPr lang="ru-RU" sz="10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федеральных и региональных</a:t>
            </a:r>
            <a:r>
              <a:rPr lang="ru-RU" sz="1050" b="1" dirty="0">
                <a:solidFill>
                  <a:schemeClr val="bg1"/>
                </a:solidFill>
                <a:latin typeface="Arial Narrow" panose="020B0606020202030204" pitchFamily="34" charset="0"/>
              </a:rPr>
              <a:t> льгот для малого бизнеса и инструментов поддержки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endParaRPr lang="ru-RU" sz="105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/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Уникальный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сервис для расчета налоговой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нагрузки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– узнайте, </a:t>
            </a:r>
            <a:r>
              <a:rPr lang="ru-RU" sz="105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какая система налогообложения выгоднее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для вашего </a:t>
            </a:r>
            <a:r>
              <a:rPr lang="ru-RU" sz="1050" dirty="0">
                <a:solidFill>
                  <a:schemeClr val="bg1"/>
                </a:solidFill>
                <a:latin typeface="Arial Narrow" panose="020B0606020202030204" pitchFamily="34" charset="0"/>
              </a:rPr>
              <a:t>б</a:t>
            </a:r>
            <a:r>
              <a:rPr lang="ru-RU" sz="105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изнеса</a:t>
            </a:r>
            <a:endParaRPr lang="ru-RU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9221" y="950370"/>
            <a:ext cx="8101375" cy="5043106"/>
          </a:xfrm>
          <a:prstGeom prst="rect">
            <a:avLst/>
          </a:prstGeom>
        </p:spPr>
      </p:pic>
      <p:pic>
        <p:nvPicPr>
          <p:cNvPr id="6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850" y="958682"/>
            <a:ext cx="3105149" cy="480519"/>
          </a:xfrm>
        </p:spPr>
        <p:txBody>
          <a:bodyPr anchor="t" anchorCtr="0">
            <a:normAutofit fontScale="90000"/>
          </a:bodyPr>
          <a:lstStyle/>
          <a:p>
            <a:r>
              <a:rPr lang="ru-RU" sz="27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Бизнес-навигатор в вашем смартфоне</a:t>
            </a:r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556953" y="1786106"/>
            <a:ext cx="270163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Мобильное приложение по расчету бизнес-планов</a:t>
            </a:r>
            <a:endParaRPr lang="ru-RU" sz="1200" dirty="0">
              <a:solidFill>
                <a:schemeClr val="accent2">
                  <a:lumMod val="20000"/>
                  <a:lumOff val="80000"/>
                </a:schemeClr>
              </a:solidFill>
              <a:latin typeface="Arial Narrow" panose="020B0606020202030204" pitchFamily="34" charset="0"/>
            </a:endParaRPr>
          </a:p>
          <a:p>
            <a:endParaRPr lang="ru-RU" sz="10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Понятные цифры</a:t>
            </a:r>
          </a:p>
          <a:p>
            <a:r>
              <a:rPr lang="ru-RU" sz="1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</a:t>
            </a: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римерный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финансовый план на 5 лет на базе реальных данных по более чем </a:t>
            </a: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15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000 успешных предприятий малого бизнеса.</a:t>
            </a:r>
            <a:b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Бизнес-подсказки </a:t>
            </a:r>
          </a:p>
          <a:p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Какие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позиции включить в меню/ассортимент магазина, на какой средний чек ориентироваться, и какие компании могут стать вашими поставщиками. </a:t>
            </a:r>
            <a:endParaRPr lang="ru-RU" sz="10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Автоматический </a:t>
            </a: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расчет спроса и </a:t>
            </a:r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предложения </a:t>
            </a:r>
          </a:p>
          <a:p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каком районе города ваш бизнес получит больше </a:t>
            </a: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клиентов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Встроенный </a:t>
            </a:r>
            <a:r>
              <a:rPr lang="ru-RU" sz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поиск </a:t>
            </a:r>
            <a:r>
              <a:rPr lang="ru-RU" sz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недвижимости для бизнеса </a:t>
            </a:r>
          </a:p>
          <a:p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База 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>обновляется дважды в </a:t>
            </a:r>
            <a:r>
              <a:rPr lang="ru-RU" sz="1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неделю</a:t>
            </a: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ru-RU" sz="1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651" y="5026348"/>
            <a:ext cx="3295650" cy="942975"/>
          </a:xfrm>
          <a:prstGeom prst="rect">
            <a:avLst/>
          </a:prstGeom>
        </p:spPr>
      </p:pic>
      <p:pic>
        <p:nvPicPr>
          <p:cNvPr id="6" name="Picture 2" descr="http://www.bizinc.ru/files/images/chistopol/news/21_11_2017/msp-logo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6" y="41565"/>
            <a:ext cx="1425322" cy="6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79927"/>
            <a:ext cx="1311967" cy="6183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0939" y="1160795"/>
            <a:ext cx="1987872" cy="33673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476" y="1160795"/>
            <a:ext cx="2011874" cy="34112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7361" y="1160795"/>
            <a:ext cx="1985022" cy="34112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7847" y="1138844"/>
            <a:ext cx="1933427" cy="338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0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ка">
  <a:themeElements>
    <a:clrScheme name="Другая 1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28CDF"/>
      </a:accent1>
      <a:accent2>
        <a:srgbClr val="FFD663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613</TotalTime>
  <Words>240</Words>
  <Application>Microsoft Office PowerPoint</Application>
  <PresentationFormat>Широкоэкранный</PresentationFormat>
  <Paragraphs>89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Corbel</vt:lpstr>
      <vt:lpstr>Times New Roman</vt:lpstr>
      <vt:lpstr>Wingdings 2</vt:lpstr>
      <vt:lpstr>Рамка</vt:lpstr>
      <vt:lpstr>Портал Бизнес-навигатора МСП</vt:lpstr>
      <vt:lpstr>Что такое Портал Бизнес-навигатора МСП?  Онлайн-ресурс, разработанный Корпорацией МСП для поддержки предпринимателей и тех, кто хочет открыть свое дело  Более 30 бесплатных сервисов для бизнеса  Портал абсолютно бесплатный, для доступа к сервисам требуется регистрация   Запущен в январе 2017 года                                                         smbn.ru</vt:lpstr>
      <vt:lpstr> </vt:lpstr>
      <vt:lpstr>Геомаркетинговая платформа «Бизнес-навигатор МСП»  </vt:lpstr>
      <vt:lpstr>Геомаркетинговая платформа «Бизнес-навигатор МСП»  </vt:lpstr>
      <vt:lpstr>B2B-сервисы платформы «ТАСС-Бизнес»  </vt:lpstr>
      <vt:lpstr>Продвижение бизнеса в интернете с «Потоком»</vt:lpstr>
      <vt:lpstr>РУФЕРМА.рф</vt:lpstr>
      <vt:lpstr>«Жизненные ситуации»: рекомендации для предпринимателей</vt:lpstr>
      <vt:lpstr>Бизнес-навигатор в вашем смартфоне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Долгополова Александра Сергеевна</dc:creator>
  <cp:lastModifiedBy>User</cp:lastModifiedBy>
  <cp:revision>99</cp:revision>
  <dcterms:created xsi:type="dcterms:W3CDTF">2017-04-18T14:09:43Z</dcterms:created>
  <dcterms:modified xsi:type="dcterms:W3CDTF">2018-06-25T11:37:12Z</dcterms:modified>
</cp:coreProperties>
</file>